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5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9EF93-1D77-422E-AE3C-F30A3D4C6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7" b="13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A89697-3387-462C-AEFB-7BA53757A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915" y="5382579"/>
            <a:ext cx="11366160" cy="1292542"/>
          </a:xfrm>
        </p:spPr>
        <p:txBody>
          <a:bodyPr>
            <a:normAutofit/>
          </a:bodyPr>
          <a:lstStyle/>
          <a:p>
            <a:pPr algn="l"/>
            <a:r>
              <a:rPr lang="nl-NL" sz="4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Inkoopkanalen -  Handelsketen</a:t>
            </a:r>
            <a:br>
              <a:rPr lang="nl-NL" sz="4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Antwoorden opdrachten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9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423CF71-CD26-4C1A-AA09-2716ABFD4EEF}"/>
              </a:ext>
            </a:extLst>
          </p:cNvPr>
          <p:cNvSpPr txBox="1"/>
          <p:nvPr/>
        </p:nvSpPr>
        <p:spPr>
          <a:xfrm>
            <a:off x="788193" y="334444"/>
            <a:ext cx="10822781" cy="164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 3:</a:t>
            </a:r>
            <a:endParaRPr lang="nl-NL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Zet de namen van inkoopkanalen in de juiste volgorde in het handelskanaal</a:t>
            </a:r>
            <a:r>
              <a:rPr lang="nl-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 langste weg die bloemen/planten afleggen totdat het bij de consument is)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6160B6-6893-4A39-9C69-3777F3F8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4137753"/>
            <a:ext cx="3086100" cy="8001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181E33-F689-48D3-A006-A5A9D5EF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4" y="1993295"/>
            <a:ext cx="3619500" cy="7295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F7C9CDD-C67E-4468-8B92-5E369C9B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2863121"/>
            <a:ext cx="3419475" cy="10572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546E6A1-D74D-4D27-A0AE-60E6248CE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47" y="3429000"/>
            <a:ext cx="5200650" cy="18859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C825E50-DB16-4C71-BDC0-9C054BA08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525" y="5292216"/>
            <a:ext cx="4581525" cy="6858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B92B8D5-FA52-4EF4-A4DB-D94642197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336" y="6153150"/>
            <a:ext cx="2562225" cy="704850"/>
          </a:xfrm>
          <a:prstGeom prst="rect">
            <a:avLst/>
          </a:prstGeom>
        </p:spPr>
      </p:pic>
      <p:sp>
        <p:nvSpPr>
          <p:cNvPr id="26" name="Pijl: omlaag 25">
            <a:extLst>
              <a:ext uri="{FF2B5EF4-FFF2-40B4-BE49-F238E27FC236}">
                <a16:creationId xmlns:a16="http://schemas.microsoft.com/office/drawing/2014/main" id="{867FCD84-BD44-41DA-99F5-94597209D2A8}"/>
              </a:ext>
            </a:extLst>
          </p:cNvPr>
          <p:cNvSpPr/>
          <p:nvPr/>
        </p:nvSpPr>
        <p:spPr>
          <a:xfrm>
            <a:off x="5662610" y="2722849"/>
            <a:ext cx="200025" cy="255276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47E6A7D3-9DB6-49A3-A4FF-5AA5B51685FE}"/>
              </a:ext>
            </a:extLst>
          </p:cNvPr>
          <p:cNvSpPr/>
          <p:nvPr/>
        </p:nvSpPr>
        <p:spPr>
          <a:xfrm>
            <a:off x="5662610" y="5929133"/>
            <a:ext cx="200025" cy="255276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1E3330FA-8097-4BBE-915B-9901C52AD74D}"/>
              </a:ext>
            </a:extLst>
          </p:cNvPr>
          <p:cNvSpPr/>
          <p:nvPr/>
        </p:nvSpPr>
        <p:spPr>
          <a:xfrm>
            <a:off x="5662610" y="4981127"/>
            <a:ext cx="200025" cy="255276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id="{BE24C2D5-C663-4E13-8E08-01FB590B778B}"/>
              </a:ext>
            </a:extLst>
          </p:cNvPr>
          <p:cNvSpPr/>
          <p:nvPr/>
        </p:nvSpPr>
        <p:spPr>
          <a:xfrm>
            <a:off x="5676895" y="3917531"/>
            <a:ext cx="200025" cy="255276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CCD4FA-9001-46F8-861C-7B81FD374B70}"/>
              </a:ext>
            </a:extLst>
          </p:cNvPr>
          <p:cNvSpPr txBox="1"/>
          <p:nvPr/>
        </p:nvSpPr>
        <p:spPr>
          <a:xfrm>
            <a:off x="1016794" y="1984088"/>
            <a:ext cx="9765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kortste weg die het product af kan leggen in de handelsketen tot consument?</a:t>
            </a:r>
            <a:endParaRPr lang="nl-NL" sz="3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B837D6-F0A9-4968-82EB-1134551A0460}"/>
              </a:ext>
            </a:extLst>
          </p:cNvPr>
          <p:cNvSpPr txBox="1"/>
          <p:nvPr/>
        </p:nvSpPr>
        <p:spPr>
          <a:xfrm>
            <a:off x="1693069" y="3983623"/>
            <a:ext cx="6129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Kweker </a:t>
            </a:r>
            <a:r>
              <a:rPr lang="nl-NL" sz="3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30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consument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5277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D463AC2-D7A6-4952-A4EB-5DF5F86733DA}"/>
              </a:ext>
            </a:extLst>
          </p:cNvPr>
          <p:cNvSpPr txBox="1"/>
          <p:nvPr/>
        </p:nvSpPr>
        <p:spPr>
          <a:xfrm>
            <a:off x="1159669" y="538460"/>
            <a:ext cx="10718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 4:</a:t>
            </a:r>
            <a:endParaRPr lang="nl-NL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bij de inkoopkanalen die je gevonden hebt in opdracht 1 </a:t>
            </a:r>
            <a:r>
              <a:rPr lang="nl-NL" sz="30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inkoopkanaal de</a:t>
            </a:r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voor- en nadelen:</a:t>
            </a:r>
            <a:endParaRPr lang="nl-NL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6E1342B-C3B6-4E7F-A118-3BE1EE85EFE8}"/>
              </a:ext>
            </a:extLst>
          </p:cNvPr>
          <p:cNvSpPr txBox="1"/>
          <p:nvPr/>
        </p:nvSpPr>
        <p:spPr>
          <a:xfrm>
            <a:off x="1159669" y="2722662"/>
            <a:ext cx="61293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Inkoopkanaal 1: Grossier/lijnrijder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EC4B4D0-FC0C-4D52-9B25-72B887AD3E64}"/>
              </a:ext>
            </a:extLst>
          </p:cNvPr>
          <p:cNvSpPr txBox="1"/>
          <p:nvPr/>
        </p:nvSpPr>
        <p:spPr>
          <a:xfrm>
            <a:off x="3373041" y="3501407"/>
            <a:ext cx="61293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Voordelen:</a:t>
            </a:r>
          </a:p>
          <a:p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komt aan huis, scheelt tijd</a:t>
            </a:r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25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1FF6812-6932-448A-82AA-B9C6D6DC5D36}"/>
              </a:ext>
            </a:extLst>
          </p:cNvPr>
          <p:cNvSpPr txBox="1"/>
          <p:nvPr/>
        </p:nvSpPr>
        <p:spPr>
          <a:xfrm>
            <a:off x="3373041" y="4757741"/>
            <a:ext cx="8295084" cy="167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Nadelen:</a:t>
            </a:r>
          </a:p>
          <a:p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duurder, bloemen liggen soms droog (kwaliteitsverlies), minder zicht op aanvoer/minder keuze, reistijd </a:t>
            </a: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3624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580C3CB-26C9-4E60-8FB9-B3CF11A00341}"/>
              </a:ext>
            </a:extLst>
          </p:cNvPr>
          <p:cNvSpPr txBox="1"/>
          <p:nvPr/>
        </p:nvSpPr>
        <p:spPr>
          <a:xfrm>
            <a:off x="673894" y="369987"/>
            <a:ext cx="6129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Inkoopkanaal 2: kweker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A89361-A66A-459C-BED6-B10AF636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293972"/>
            <a:ext cx="8210550" cy="7810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96F6664-B972-42B9-BF1D-2717970DD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2172142"/>
            <a:ext cx="7553325" cy="101917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8CDFD4-957B-4EC4-9FD2-92287D4AB012}"/>
              </a:ext>
            </a:extLst>
          </p:cNvPr>
          <p:cNvSpPr txBox="1"/>
          <p:nvPr/>
        </p:nvSpPr>
        <p:spPr>
          <a:xfrm>
            <a:off x="673894" y="3666683"/>
            <a:ext cx="6129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Inkoopkanaal 3: veiling</a:t>
            </a:r>
            <a:endParaRPr lang="nl-NL" sz="3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CDA461-E238-4B13-838B-0F90AFD8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0" y="4283390"/>
            <a:ext cx="8391525" cy="11525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49AD765-2556-44F1-974A-6AC470B7D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5570695"/>
            <a:ext cx="77914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3FE731-3FC6-423A-A6B8-33EFA778A3EF}"/>
              </a:ext>
            </a:extLst>
          </p:cNvPr>
          <p:cNvSpPr txBox="1"/>
          <p:nvPr/>
        </p:nvSpPr>
        <p:spPr>
          <a:xfrm>
            <a:off x="902493" y="408891"/>
            <a:ext cx="82510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Inkoopkanaal 4: groothandel (cash &amp; </a:t>
            </a:r>
            <a:r>
              <a:rPr lang="nl-NL" sz="3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5DD174-70E3-4D8F-A0C2-EC9E6126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69" y="1143000"/>
            <a:ext cx="8686800" cy="10477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0FCEE9A-9340-47D1-8D40-DC41F9C4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69" y="2409443"/>
            <a:ext cx="6896100" cy="952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4B61016-0925-4F1F-BF46-9FC42D852BA1}"/>
              </a:ext>
            </a:extLst>
          </p:cNvPr>
          <p:cNvSpPr txBox="1"/>
          <p:nvPr/>
        </p:nvSpPr>
        <p:spPr>
          <a:xfrm>
            <a:off x="902493" y="3666683"/>
            <a:ext cx="6129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Inkoopkanaal 5: internet bestellen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C02888-9519-40E9-A5CD-EB917E50C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769" y="4523873"/>
            <a:ext cx="8820150" cy="8001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4443EE-F181-4B64-82EB-F2E849F08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819" y="5592663"/>
            <a:ext cx="86677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F100F7-36DC-4672-B16A-0C26DFA57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78" y="514225"/>
            <a:ext cx="9339263" cy="147090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EED4BF5-978E-436F-BF80-BBAB2E8504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583180"/>
            <a:ext cx="4704715" cy="29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836F322B-FEB2-441E-8581-82863D34773D}"/>
              </a:ext>
            </a:extLst>
          </p:cNvPr>
          <p:cNvSpPr txBox="1"/>
          <p:nvPr/>
        </p:nvSpPr>
        <p:spPr>
          <a:xfrm>
            <a:off x="1071562" y="5869810"/>
            <a:ext cx="4519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grossier - lijnrijder</a:t>
            </a:r>
            <a:endParaRPr lang="nl-NL" sz="2800" dirty="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9C6B99A-3345-470E-B132-1C62621B54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92" y="2583180"/>
            <a:ext cx="4704715" cy="313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FB0D4FB2-94CE-4206-BC5D-E37AD3FF4D62}"/>
              </a:ext>
            </a:extLst>
          </p:cNvPr>
          <p:cNvSpPr txBox="1"/>
          <p:nvPr/>
        </p:nvSpPr>
        <p:spPr>
          <a:xfrm>
            <a:off x="6788942" y="5869810"/>
            <a:ext cx="4519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kweker - teler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241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36F322B-FEB2-441E-8581-82863D34773D}"/>
              </a:ext>
            </a:extLst>
          </p:cNvPr>
          <p:cNvSpPr txBox="1"/>
          <p:nvPr/>
        </p:nvSpPr>
        <p:spPr>
          <a:xfrm>
            <a:off x="6863237" y="246842"/>
            <a:ext cx="4519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sz="28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Veiling</a:t>
            </a:r>
            <a:endParaRPr lang="nl-NL" sz="2800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B0D4FB2-94CE-4206-BC5D-E37AD3FF4D62}"/>
              </a:ext>
            </a:extLst>
          </p:cNvPr>
          <p:cNvSpPr txBox="1"/>
          <p:nvPr/>
        </p:nvSpPr>
        <p:spPr>
          <a:xfrm>
            <a:off x="1635554" y="5546119"/>
            <a:ext cx="49744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Groothandel snijbloemen &gt;     </a:t>
            </a:r>
          </a:p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cash &amp; </a:t>
            </a:r>
            <a:r>
              <a:rPr lang="nl-NL" sz="2500" dirty="0" err="1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commissionair</a:t>
            </a:r>
            <a:endParaRPr lang="nl-NL" sz="25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850D79-E37A-459F-94A1-0F94A5C3DC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37033"/>
            <a:ext cx="6311898" cy="374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9071CE3-4528-407B-BDAC-3187D516FA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828926"/>
            <a:ext cx="5575299" cy="399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9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36F322B-FEB2-441E-8581-82863D34773D}"/>
              </a:ext>
            </a:extLst>
          </p:cNvPr>
          <p:cNvSpPr txBox="1"/>
          <p:nvPr/>
        </p:nvSpPr>
        <p:spPr>
          <a:xfrm>
            <a:off x="6654868" y="281322"/>
            <a:ext cx="497443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Internet bestellen groothandel </a:t>
            </a:r>
          </a:p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KOA </a:t>
            </a:r>
          </a:p>
          <a:p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(veiling / bemiddelingsbureau) </a:t>
            </a:r>
            <a:endParaRPr lang="nl-NL" sz="2500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B0D4FB2-94CE-4206-BC5D-E37AD3FF4D62}"/>
              </a:ext>
            </a:extLst>
          </p:cNvPr>
          <p:cNvSpPr txBox="1"/>
          <p:nvPr/>
        </p:nvSpPr>
        <p:spPr>
          <a:xfrm>
            <a:off x="2874167" y="6099624"/>
            <a:ext cx="49744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Kweker / teler</a:t>
            </a:r>
            <a:endParaRPr lang="nl-NL" sz="25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5A41E5-57CA-44F6-9269-2B6FECE72C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9" y="208059"/>
            <a:ext cx="6200318" cy="345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D6A761F-C02A-4025-A8DB-D7E3F2F27D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46" y="2538095"/>
            <a:ext cx="5760720" cy="431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8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36F322B-FEB2-441E-8581-82863D34773D}"/>
              </a:ext>
            </a:extLst>
          </p:cNvPr>
          <p:cNvSpPr txBox="1"/>
          <p:nvPr/>
        </p:nvSpPr>
        <p:spPr>
          <a:xfrm>
            <a:off x="6245293" y="281322"/>
            <a:ext cx="49744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Grossier / lijnrijder</a:t>
            </a:r>
            <a:endParaRPr lang="nl-NL" sz="2500" dirty="0">
              <a:solidFill>
                <a:srgbClr val="5B9B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B0D4FB2-94CE-4206-BC5D-E37AD3FF4D62}"/>
              </a:ext>
            </a:extLst>
          </p:cNvPr>
          <p:cNvSpPr txBox="1"/>
          <p:nvPr/>
        </p:nvSpPr>
        <p:spPr>
          <a:xfrm>
            <a:off x="1117736" y="5713215"/>
            <a:ext cx="49744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Groothandel &gt; cash &amp; </a:t>
            </a:r>
            <a:r>
              <a:rPr lang="nl-NL" sz="2500" dirty="0" err="1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potterie / dode materialen</a:t>
            </a:r>
            <a:endParaRPr lang="nl-NL" sz="25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9FDEBD-A5B7-4CE7-9DE0-1B09B1CF73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" y="111221"/>
            <a:ext cx="6160712" cy="355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D31207C-181D-4511-B4D0-7A80141587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25" y="2993394"/>
            <a:ext cx="5760720" cy="383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2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36F322B-FEB2-441E-8581-82863D34773D}"/>
              </a:ext>
            </a:extLst>
          </p:cNvPr>
          <p:cNvSpPr txBox="1"/>
          <p:nvPr/>
        </p:nvSpPr>
        <p:spPr>
          <a:xfrm>
            <a:off x="6844622" y="576597"/>
            <a:ext cx="49744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Groothandel &gt; cash &amp; </a:t>
            </a:r>
            <a:r>
              <a:rPr lang="nl-NL" sz="2500" dirty="0" err="1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endParaRPr lang="nl-NL" sz="2500" dirty="0">
              <a:solidFill>
                <a:srgbClr val="5B9B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0A58A9-7BE2-447C-AE1C-EAA22B8CDD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6" y="118252"/>
            <a:ext cx="6072024" cy="38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84641D6-65C3-4263-91A5-1DC497DBFB4E}"/>
              </a:ext>
            </a:extLst>
          </p:cNvPr>
          <p:cNvSpPr txBox="1"/>
          <p:nvPr/>
        </p:nvSpPr>
        <p:spPr>
          <a:xfrm>
            <a:off x="195426" y="5432138"/>
            <a:ext cx="6649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manier van inkopen is niet afgebeeld op bovenstaande foto’s?</a:t>
            </a:r>
            <a:endParaRPr lang="nl-NL" sz="30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B40CCFF-CFA9-4693-BE7C-12895283AB3E}"/>
              </a:ext>
            </a:extLst>
          </p:cNvPr>
          <p:cNvSpPr txBox="1"/>
          <p:nvPr/>
        </p:nvSpPr>
        <p:spPr>
          <a:xfrm>
            <a:off x="9786346" y="6265509"/>
            <a:ext cx="16383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Beurs</a:t>
            </a:r>
            <a:endParaRPr lang="nl-NL" sz="25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4490DDD-6B5C-4DEF-8569-BB1169013E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3952875"/>
            <a:ext cx="3399996" cy="219719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1790D35-9601-4BC5-A278-866EF39E50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64704" y="4602082"/>
            <a:ext cx="2527300" cy="21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5B89667-971C-415C-AF5B-C34DF94B481C}"/>
              </a:ext>
            </a:extLst>
          </p:cNvPr>
          <p:cNvSpPr txBox="1"/>
          <p:nvPr/>
        </p:nvSpPr>
        <p:spPr>
          <a:xfrm>
            <a:off x="1223340" y="517238"/>
            <a:ext cx="973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 2:</a:t>
            </a:r>
          </a:p>
          <a:p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Zet onderstaande afbeeldingen in de </a:t>
            </a:r>
            <a:r>
              <a:rPr lang="nl-NL" sz="30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juiste</a:t>
            </a:r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volgorde</a:t>
            </a:r>
            <a:r>
              <a:rPr lang="nl-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fbeelding 7" descr="Rozenkwekerij H. Bruinen te Venlo">
            <a:extLst>
              <a:ext uri="{FF2B5EF4-FFF2-40B4-BE49-F238E27FC236}">
                <a16:creationId xmlns:a16="http://schemas.microsoft.com/office/drawing/2014/main" id="{52603E4A-874A-49E3-8F5A-CC583140EB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7" y="1916347"/>
            <a:ext cx="2790826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Valentijnsdrukte bij bloemenveilingen | Overige op Westlanders.nu">
            <a:extLst>
              <a:ext uri="{FF2B5EF4-FFF2-40B4-BE49-F238E27FC236}">
                <a16:creationId xmlns:a16="http://schemas.microsoft.com/office/drawing/2014/main" id="{3AB6AEEF-BD8E-4D80-B0EF-5EC8C35304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8" y="4763750"/>
            <a:ext cx="27908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Gebr. Dings onderdeel van Cash &amp; Carry FloraZON Venlo">
            <a:extLst>
              <a:ext uri="{FF2B5EF4-FFF2-40B4-BE49-F238E27FC236}">
                <a16:creationId xmlns:a16="http://schemas.microsoft.com/office/drawing/2014/main" id="{C4A1DD20-C34E-416B-B789-180C4C7F25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3" y="4729474"/>
            <a:ext cx="3441700" cy="14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574FDAC-D060-4877-94C9-676B7A2655E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35060"/>
            <a:ext cx="4114800" cy="149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4172B2E-5E28-48F1-8960-18E5D116CD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4729474"/>
            <a:ext cx="3165475" cy="20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3B5E5A5-52CA-477D-860B-51C23425585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8" y="1890842"/>
            <a:ext cx="1880234" cy="2600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59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5B89667-971C-415C-AF5B-C34DF94B481C}"/>
              </a:ext>
            </a:extLst>
          </p:cNvPr>
          <p:cNvSpPr txBox="1"/>
          <p:nvPr/>
        </p:nvSpPr>
        <p:spPr>
          <a:xfrm>
            <a:off x="680415" y="2375709"/>
            <a:ext cx="111793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Kweker     		2. veiling 			3. groothandel</a:t>
            </a:r>
          </a:p>
          <a:p>
            <a:pPr marL="457200" indent="-457200">
              <a:buAutoNum type="arabicPeriod"/>
            </a:pPr>
            <a:endParaRPr lang="nl-NL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Detailhandel 		5. ambulante handel / bezorger	    6. Consument	</a:t>
            </a:r>
          </a:p>
        </p:txBody>
      </p:sp>
      <p:pic>
        <p:nvPicPr>
          <p:cNvPr id="8" name="Afbeelding 7" descr="Rozenkwekerij H. Bruinen te Venlo">
            <a:extLst>
              <a:ext uri="{FF2B5EF4-FFF2-40B4-BE49-F238E27FC236}">
                <a16:creationId xmlns:a16="http://schemas.microsoft.com/office/drawing/2014/main" id="{52603E4A-874A-49E3-8F5A-CC583140EB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8" y="66639"/>
            <a:ext cx="2790826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Valentijnsdrukte bij bloemenveilingen | Overige op Westlanders.nu">
            <a:extLst>
              <a:ext uri="{FF2B5EF4-FFF2-40B4-BE49-F238E27FC236}">
                <a16:creationId xmlns:a16="http://schemas.microsoft.com/office/drawing/2014/main" id="{3AB6AEEF-BD8E-4D80-B0EF-5EC8C35304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81675"/>
            <a:ext cx="27908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Gebr. Dings onderdeel van Cash &amp; Carry FloraZON Venlo">
            <a:extLst>
              <a:ext uri="{FF2B5EF4-FFF2-40B4-BE49-F238E27FC236}">
                <a16:creationId xmlns:a16="http://schemas.microsoft.com/office/drawing/2014/main" id="{C4A1DD20-C34E-416B-B789-180C4C7F25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91" y="83465"/>
            <a:ext cx="3959188" cy="163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574FDAC-D060-4877-94C9-676B7A2655E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4953000"/>
            <a:ext cx="4525193" cy="175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4172B2E-5E28-48F1-8960-18E5D116CD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16" y="4314825"/>
            <a:ext cx="3570684" cy="239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3B5E5A5-52CA-477D-860B-51C23425585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28" y="3977480"/>
            <a:ext cx="2095982" cy="28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8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6EED4BF5-978E-436F-BF80-BBAB2E8504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583180"/>
            <a:ext cx="4704715" cy="29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836F322B-FEB2-441E-8581-82863D34773D}"/>
              </a:ext>
            </a:extLst>
          </p:cNvPr>
          <p:cNvSpPr txBox="1"/>
          <p:nvPr/>
        </p:nvSpPr>
        <p:spPr>
          <a:xfrm>
            <a:off x="1071562" y="5869810"/>
            <a:ext cx="4519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grossier - lijnrijder</a:t>
            </a:r>
            <a:endParaRPr lang="nl-NL" sz="2800" dirty="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9C6B99A-3345-470E-B132-1C62621B54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92" y="2583180"/>
            <a:ext cx="4704715" cy="313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FB0D4FB2-94CE-4206-BC5D-E37AD3FF4D62}"/>
              </a:ext>
            </a:extLst>
          </p:cNvPr>
          <p:cNvSpPr txBox="1"/>
          <p:nvPr/>
        </p:nvSpPr>
        <p:spPr>
          <a:xfrm>
            <a:off x="6788942" y="5869810"/>
            <a:ext cx="4519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kweker - teler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482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262</Words>
  <Application>Microsoft Office PowerPoint</Application>
  <PresentationFormat>Breedbeeld</PresentationFormat>
  <Paragraphs>39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Univers Condensed Light</vt:lpstr>
      <vt:lpstr>Walbaum Display Light</vt:lpstr>
      <vt:lpstr>AngleLinesVTI</vt:lpstr>
      <vt:lpstr>Inkoopkanalen -  Handelsketen Antwoorden opdrachten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Inkoopkanalen -  Handelsketen Antwoorden opdrachten</dc:title>
  <dc:creator>Jacintha Westerink</dc:creator>
  <cp:lastModifiedBy>Jacintha Westerink</cp:lastModifiedBy>
  <cp:revision>6</cp:revision>
  <dcterms:created xsi:type="dcterms:W3CDTF">2020-10-11T15:37:02Z</dcterms:created>
  <dcterms:modified xsi:type="dcterms:W3CDTF">2020-10-11T16:22:19Z</dcterms:modified>
</cp:coreProperties>
</file>